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48" r:id="rId1"/>
  </p:sldMasterIdLst>
  <p:notesMasterIdLst>
    <p:notesMasterId r:id="rId29"/>
  </p:notesMasterIdLst>
  <p:sldIdLst>
    <p:sldId id="256" r:id="rId2"/>
    <p:sldId id="342" r:id="rId3"/>
    <p:sldId id="333" r:id="rId4"/>
    <p:sldId id="258" r:id="rId5"/>
    <p:sldId id="329" r:id="rId6"/>
    <p:sldId id="349" r:id="rId7"/>
    <p:sldId id="317" r:id="rId8"/>
    <p:sldId id="328" r:id="rId9"/>
    <p:sldId id="268" r:id="rId10"/>
    <p:sldId id="267" r:id="rId11"/>
    <p:sldId id="270" r:id="rId12"/>
    <p:sldId id="347" r:id="rId13"/>
    <p:sldId id="344" r:id="rId14"/>
    <p:sldId id="350" r:id="rId15"/>
    <p:sldId id="278" r:id="rId16"/>
    <p:sldId id="326" r:id="rId17"/>
    <p:sldId id="334" r:id="rId18"/>
    <p:sldId id="335" r:id="rId19"/>
    <p:sldId id="338" r:id="rId20"/>
    <p:sldId id="312" r:id="rId21"/>
    <p:sldId id="262" r:id="rId22"/>
    <p:sldId id="340" r:id="rId23"/>
    <p:sldId id="339" r:id="rId24"/>
    <p:sldId id="269" r:id="rId25"/>
    <p:sldId id="288" r:id="rId26"/>
    <p:sldId id="330" r:id="rId27"/>
    <p:sldId id="351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9C0"/>
    <a:srgbClr val="FF024A"/>
    <a:srgbClr val="FF8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53"/>
  </p:normalViewPr>
  <p:slideViewPr>
    <p:cSldViewPr snapToGrid="0" snapToObjects="1">
      <p:cViewPr varScale="1">
        <p:scale>
          <a:sx n="62" d="100"/>
          <a:sy n="62" d="100"/>
        </p:scale>
        <p:origin x="1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103335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5850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2254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2753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695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1"/>
            </a:lvl1pPr>
            <a:lvl2pPr marL="0" indent="0" algn="ctr">
              <a:spcBef>
                <a:spcPts val="0"/>
              </a:spcBef>
              <a:buSzTx/>
              <a:buNone/>
              <a:defRPr sz="3701"/>
            </a:lvl2pPr>
            <a:lvl3pPr marL="0" indent="0" algn="ctr">
              <a:spcBef>
                <a:spcPts val="0"/>
              </a:spcBef>
              <a:buSzTx/>
              <a:buNone/>
              <a:defRPr sz="3701"/>
            </a:lvl3pPr>
            <a:lvl4pPr marL="0" indent="0" algn="ctr">
              <a:spcBef>
                <a:spcPts val="0"/>
              </a:spcBef>
              <a:buSzTx/>
              <a:buNone/>
              <a:defRPr sz="3701"/>
            </a:lvl4pPr>
            <a:lvl5pPr marL="0" indent="0" algn="ctr">
              <a:spcBef>
                <a:spcPts val="0"/>
              </a:spcBef>
              <a:buSzTx/>
              <a:buNone/>
              <a:defRPr sz="370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1"/>
            <a:ext cx="10464800" cy="4719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59031"/>
            <a:ext cx="10464800" cy="6259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9" y="289101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1"/>
            </a:lvl1pPr>
            <a:lvl2pPr marL="0" indent="0" algn="ctr">
              <a:spcBef>
                <a:spcPts val="0"/>
              </a:spcBef>
              <a:buSzTx/>
              <a:buNone/>
              <a:defRPr sz="3701"/>
            </a:lvl2pPr>
            <a:lvl3pPr marL="0" indent="0" algn="ctr">
              <a:spcBef>
                <a:spcPts val="0"/>
              </a:spcBef>
              <a:buSzTx/>
              <a:buNone/>
              <a:defRPr sz="3701"/>
            </a:lvl3pPr>
            <a:lvl4pPr marL="0" indent="0" algn="ctr">
              <a:spcBef>
                <a:spcPts val="0"/>
              </a:spcBef>
              <a:buSzTx/>
              <a:buNone/>
              <a:defRPr sz="3701"/>
            </a:lvl4pPr>
            <a:lvl5pPr marL="0" indent="0" algn="ctr">
              <a:spcBef>
                <a:spcPts val="0"/>
              </a:spcBef>
              <a:buSzTx/>
              <a:buNone/>
              <a:defRPr sz="370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5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1"/>
            </a:lvl1pPr>
            <a:lvl2pPr marL="0" indent="0" algn="ctr">
              <a:spcBef>
                <a:spcPts val="0"/>
              </a:spcBef>
              <a:buSzTx/>
              <a:buNone/>
              <a:defRPr sz="3701"/>
            </a:lvl2pPr>
            <a:lvl3pPr marL="0" indent="0" algn="ctr">
              <a:spcBef>
                <a:spcPts val="0"/>
              </a:spcBef>
              <a:buSzTx/>
              <a:buNone/>
              <a:defRPr sz="3701"/>
            </a:lvl3pPr>
            <a:lvl4pPr marL="0" indent="0" algn="ctr">
              <a:spcBef>
                <a:spcPts val="0"/>
              </a:spcBef>
              <a:buSzTx/>
              <a:buNone/>
              <a:defRPr sz="3701"/>
            </a:lvl4pPr>
            <a:lvl5pPr marL="0" indent="0" algn="ctr">
              <a:spcBef>
                <a:spcPts val="0"/>
              </a:spcBef>
              <a:buSzTx/>
              <a:buNone/>
              <a:defRPr sz="370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8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17" indent="-342917">
              <a:spcBef>
                <a:spcPts val="3200"/>
              </a:spcBef>
              <a:defRPr sz="2801"/>
            </a:lvl1pPr>
            <a:lvl2pPr marL="685835" indent="-342917">
              <a:spcBef>
                <a:spcPts val="3200"/>
              </a:spcBef>
              <a:defRPr sz="2801"/>
            </a:lvl2pPr>
            <a:lvl3pPr marL="1028752" indent="-342917">
              <a:spcBef>
                <a:spcPts val="3200"/>
              </a:spcBef>
              <a:defRPr sz="2801"/>
            </a:lvl3pPr>
            <a:lvl4pPr marL="1371668" indent="-342917">
              <a:spcBef>
                <a:spcPts val="3200"/>
              </a:spcBef>
              <a:defRPr sz="2801"/>
            </a:lvl4pPr>
            <a:lvl5pPr marL="1714586" indent="-342917">
              <a:spcBef>
                <a:spcPts val="3200"/>
              </a:spcBef>
              <a:defRPr sz="280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252953" y="9296400"/>
            <a:ext cx="492122" cy="34881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2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281807" y="9296400"/>
            <a:ext cx="434414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hdr="0"/>
  <p:txStyles>
    <p:title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2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45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67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89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61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134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656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178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700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11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23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35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46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57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68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80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92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ntibiothérapie probabiliste et résistance microbienne dans la prise en charge des endocardites"/>
          <p:cNvSpPr txBox="1">
            <a:spLocks noGrp="1"/>
          </p:cNvSpPr>
          <p:nvPr>
            <p:ph type="ctrTitle"/>
          </p:nvPr>
        </p:nvSpPr>
        <p:spPr>
          <a:xfrm>
            <a:off x="1270000" y="2169432"/>
            <a:ext cx="10464800" cy="3302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85572">
              <a:defRPr sz="5280"/>
            </a:lvl1pPr>
          </a:lstStyle>
          <a:p>
            <a:r>
              <a:rPr b="1" i="1" dirty="0" err="1">
                <a:solidFill>
                  <a:srgbClr val="0919C0"/>
                </a:solidFill>
              </a:rPr>
              <a:t>Antibiothérapie</a:t>
            </a:r>
            <a:r>
              <a:rPr b="1" i="1" dirty="0">
                <a:solidFill>
                  <a:srgbClr val="0919C0"/>
                </a:solidFill>
              </a:rPr>
              <a:t> </a:t>
            </a:r>
            <a:r>
              <a:rPr b="1" i="1" dirty="0" err="1">
                <a:solidFill>
                  <a:srgbClr val="0919C0"/>
                </a:solidFill>
              </a:rPr>
              <a:t>probabiliste</a:t>
            </a:r>
            <a:r>
              <a:rPr b="1" i="1" dirty="0">
                <a:solidFill>
                  <a:srgbClr val="0919C0"/>
                </a:solidFill>
              </a:rPr>
              <a:t> et </a:t>
            </a:r>
            <a:r>
              <a:rPr b="1" i="1" dirty="0" err="1">
                <a:solidFill>
                  <a:srgbClr val="0919C0"/>
                </a:solidFill>
              </a:rPr>
              <a:t>résistance</a:t>
            </a:r>
            <a:r>
              <a:rPr b="1" i="1" dirty="0">
                <a:solidFill>
                  <a:srgbClr val="0919C0"/>
                </a:solidFill>
              </a:rPr>
              <a:t> </a:t>
            </a:r>
            <a:r>
              <a:rPr b="1" i="1" dirty="0" err="1">
                <a:solidFill>
                  <a:srgbClr val="0919C0"/>
                </a:solidFill>
              </a:rPr>
              <a:t>microbienne</a:t>
            </a:r>
            <a:r>
              <a:rPr b="1" i="1" dirty="0">
                <a:solidFill>
                  <a:srgbClr val="0919C0"/>
                </a:solidFill>
              </a:rPr>
              <a:t> dans la </a:t>
            </a:r>
            <a:r>
              <a:rPr b="1" i="1" dirty="0" err="1">
                <a:solidFill>
                  <a:srgbClr val="0919C0"/>
                </a:solidFill>
              </a:rPr>
              <a:t>prise</a:t>
            </a:r>
            <a:r>
              <a:rPr b="1" i="1" dirty="0">
                <a:solidFill>
                  <a:srgbClr val="0919C0"/>
                </a:solidFill>
              </a:rPr>
              <a:t> </a:t>
            </a:r>
            <a:r>
              <a:rPr b="1" i="1" dirty="0" err="1">
                <a:solidFill>
                  <a:srgbClr val="0919C0"/>
                </a:solidFill>
              </a:rPr>
              <a:t>en</a:t>
            </a:r>
            <a:r>
              <a:rPr b="1" i="1" dirty="0">
                <a:solidFill>
                  <a:srgbClr val="0919C0"/>
                </a:solidFill>
              </a:rPr>
              <a:t> charge des </a:t>
            </a:r>
            <a:r>
              <a:rPr b="1" i="1" dirty="0" err="1">
                <a:solidFill>
                  <a:srgbClr val="0919C0"/>
                </a:solidFill>
              </a:rPr>
              <a:t>endocardites</a:t>
            </a:r>
            <a:r>
              <a:rPr b="1" i="1" dirty="0">
                <a:solidFill>
                  <a:srgbClr val="0919C0"/>
                </a:solidFill>
              </a:rPr>
              <a:t> </a:t>
            </a:r>
          </a:p>
        </p:txBody>
      </p:sp>
      <p:sp>
        <p:nvSpPr>
          <p:cNvPr id="120" name="Corps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6362699"/>
            <a:ext cx="10464800" cy="11303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fr-FR" i="1" dirty="0"/>
              <a:t>Dr </a:t>
            </a:r>
            <a:r>
              <a:rPr lang="fr-FR" i="1" dirty="0" err="1"/>
              <a:t>Eric</a:t>
            </a:r>
            <a:r>
              <a:rPr lang="fr-FR" i="1" dirty="0"/>
              <a:t> Arnaud DIENDERE</a:t>
            </a:r>
          </a:p>
          <a:p>
            <a:r>
              <a:rPr lang="fr-FR" i="1" dirty="0"/>
              <a:t>Maladies infectieuses et tropicales</a:t>
            </a:r>
          </a:p>
          <a:p>
            <a:r>
              <a:rPr lang="fr-FR" dirty="0"/>
              <a:t>CHU de </a:t>
            </a:r>
            <a:r>
              <a:rPr lang="fr-FR" dirty="0" err="1"/>
              <a:t>Bogodogo</a:t>
            </a:r>
            <a:r>
              <a:rPr lang="fr-FR" dirty="0"/>
              <a:t>/Ouagadougou (BF) 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5483781-6214-6742-8186-3D6972EE2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14" y="147865"/>
            <a:ext cx="2743200" cy="24511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04E3475C-0D9F-6E4B-B315-98094C0C742D}"/>
              </a:ext>
            </a:extLst>
          </p:cNvPr>
          <p:cNvSpPr txBox="1"/>
          <p:nvPr/>
        </p:nvSpPr>
        <p:spPr>
          <a:xfrm>
            <a:off x="6716227" y="8483495"/>
            <a:ext cx="244618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27 octobre 2021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593BC0E-9464-0B43-A027-76FEC726816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6" name="Capture d’écran 2021-10-20 à 15.45.45.png" descr="Capture d’écran 2021-10-20 à 15.45.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80" y="96729"/>
            <a:ext cx="11220920" cy="207864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Eur J Clin Microbiol Infect Dis , 2016"/>
          <p:cNvSpPr txBox="1"/>
          <p:nvPr/>
        </p:nvSpPr>
        <p:spPr>
          <a:xfrm>
            <a:off x="589601" y="10104545"/>
            <a:ext cx="540212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Eur J Clin Microbiol Infect Dis , 2016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02C6FC34-D347-954C-B4F9-56A8137FDEF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11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5A45F36A-BD89-5045-85C0-87128526311A}"/>
              </a:ext>
            </a:extLst>
          </p:cNvPr>
          <p:cNvSpPr txBox="1"/>
          <p:nvPr/>
        </p:nvSpPr>
        <p:spPr>
          <a:xfrm>
            <a:off x="5447200" y="9192304"/>
            <a:ext cx="741228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fr-FR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Vogkou</a:t>
            </a: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et al; </a:t>
            </a:r>
            <a:r>
              <a:rPr lang="fr-FR" dirty="0" err="1"/>
              <a:t>Eur</a:t>
            </a:r>
            <a:r>
              <a:rPr lang="fr-FR" dirty="0"/>
              <a:t> J Clin </a:t>
            </a:r>
            <a:r>
              <a:rPr lang="fr-FR" dirty="0" err="1"/>
              <a:t>Microbiol</a:t>
            </a:r>
            <a:r>
              <a:rPr lang="fr-FR" dirty="0"/>
              <a:t> Infect Dis (2016)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D558CE12-7885-AF41-99D3-B91AEB5A3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78" y="2175376"/>
            <a:ext cx="9334887" cy="71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4931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Epidemiologie de la resistance MRS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lang="fr-FR" sz="6000" b="1" dirty="0">
                <a:solidFill>
                  <a:srgbClr val="0919C0"/>
                </a:solidFill>
              </a:rPr>
              <a:t>2. </a:t>
            </a:r>
            <a:r>
              <a:rPr sz="6000" b="1" dirty="0" err="1">
                <a:solidFill>
                  <a:srgbClr val="0919C0"/>
                </a:solidFill>
              </a:rPr>
              <a:t>Epidemiologie</a:t>
            </a:r>
            <a:r>
              <a:rPr sz="6000" b="1" dirty="0">
                <a:solidFill>
                  <a:srgbClr val="0919C0"/>
                </a:solidFill>
              </a:rPr>
              <a:t> de la resistance MRSA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B4FD760-94A0-4E49-A32E-C484562C3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" y="2841171"/>
            <a:ext cx="12286343" cy="580147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D3E68A2F-79FB-2F4E-9F62-CB4D50E33F15}"/>
              </a:ext>
            </a:extLst>
          </p:cNvPr>
          <p:cNvSpPr txBox="1"/>
          <p:nvPr/>
        </p:nvSpPr>
        <p:spPr>
          <a:xfrm>
            <a:off x="693955" y="8834859"/>
            <a:ext cx="1112323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fr-FR" i="1" dirty="0" err="1"/>
              <a:t>Lupande-Mwenebitu</a:t>
            </a:r>
            <a:r>
              <a:rPr lang="fr-FR" i="1" dirty="0"/>
              <a:t> et al; Journal of Global </a:t>
            </a:r>
            <a:r>
              <a:rPr lang="fr-FR" i="1" dirty="0" err="1"/>
              <a:t>Antimicrobial</a:t>
            </a:r>
            <a:r>
              <a:rPr lang="fr-FR" i="1" dirty="0"/>
              <a:t> </a:t>
            </a:r>
            <a:r>
              <a:rPr lang="fr-FR" i="1" dirty="0" err="1"/>
              <a:t>Resistance</a:t>
            </a:r>
            <a:r>
              <a:rPr lang="fr-FR" i="1" dirty="0"/>
              <a:t>, 2020</a:t>
            </a:r>
            <a:endParaRPr kumimoji="0" lang="fr-FR" sz="24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FC9ABB9-1BBE-1349-80CC-E05FD00C94C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51246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Epidemiologie de la resistance MRS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lang="fr-FR" sz="6000" b="1" dirty="0">
                <a:solidFill>
                  <a:srgbClr val="0919C0"/>
                </a:solidFill>
              </a:rPr>
              <a:t>2. </a:t>
            </a:r>
            <a:r>
              <a:rPr sz="6000" b="1" dirty="0" err="1">
                <a:solidFill>
                  <a:srgbClr val="0919C0"/>
                </a:solidFill>
              </a:rPr>
              <a:t>Epidemiologie</a:t>
            </a:r>
            <a:r>
              <a:rPr sz="6000" b="1" dirty="0">
                <a:solidFill>
                  <a:srgbClr val="0919C0"/>
                </a:solidFill>
              </a:rPr>
              <a:t> de la resistance MRSA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4A9BA92E-A684-E34D-8E0C-C82F27ECF65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13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AFF8531-92A7-3B43-9687-48B631E37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71" y="2933970"/>
            <a:ext cx="12052300" cy="5470548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D45860BE-64C7-334D-8D7A-37533A1E5FF2}"/>
              </a:ext>
            </a:extLst>
          </p:cNvPr>
          <p:cNvSpPr/>
          <p:nvPr/>
        </p:nvSpPr>
        <p:spPr>
          <a:xfrm>
            <a:off x="690071" y="6244420"/>
            <a:ext cx="12052300" cy="488077"/>
          </a:xfrm>
          <a:prstGeom prst="round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29"/>
            <a:endParaRPr lang="fr-FR" sz="2200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95497C3A-520B-6545-B20C-6ABD9AB2703C}"/>
              </a:ext>
            </a:extLst>
          </p:cNvPr>
          <p:cNvSpPr txBox="1"/>
          <p:nvPr/>
        </p:nvSpPr>
        <p:spPr>
          <a:xfrm>
            <a:off x="952500" y="8925488"/>
            <a:ext cx="775052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AS Ouédraogo et al; </a:t>
            </a:r>
            <a:r>
              <a:rPr lang="fr-FR" dirty="0" err="1"/>
              <a:t>Frontiers</a:t>
            </a:r>
            <a:r>
              <a:rPr lang="fr-FR" dirty="0"/>
              <a:t> in </a:t>
            </a:r>
            <a:r>
              <a:rPr lang="fr-FR" dirty="0" err="1"/>
              <a:t>Microbiology</a:t>
            </a:r>
            <a:r>
              <a:rPr lang="fr-FR" dirty="0"/>
              <a:t> (2016)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4291D7B-7FDD-6E4C-8BBC-0A672303FCD3}"/>
              </a:ext>
            </a:extLst>
          </p:cNvPr>
          <p:cNvSpPr txBox="1"/>
          <p:nvPr/>
        </p:nvSpPr>
        <p:spPr>
          <a:xfrm>
            <a:off x="1172644" y="2437523"/>
            <a:ext cx="203421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Burkina Faso</a:t>
            </a:r>
          </a:p>
        </p:txBody>
      </p:sp>
    </p:spTree>
    <p:extLst>
      <p:ext uri="{BB962C8B-B14F-4D97-AF65-F5344CB8AC3E}">
        <p14:creationId xmlns:p14="http://schemas.microsoft.com/office/powerpoint/2010/main" val="3581982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7B5DDD4-C3F7-B842-9B7C-4BAAA54C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000" b="1" dirty="0">
                <a:solidFill>
                  <a:srgbClr val="0919C0"/>
                </a:solidFill>
              </a:rPr>
              <a:t>3. Protocoles </a:t>
            </a:r>
            <a:r>
              <a:rPr lang="fr-FR" sz="6000" b="1" dirty="0" err="1">
                <a:solidFill>
                  <a:srgbClr val="0919C0"/>
                </a:solidFill>
              </a:rPr>
              <a:t>therapeutiques</a:t>
            </a:r>
            <a:endParaRPr lang="fr-FR" sz="6000" b="1" dirty="0">
              <a:solidFill>
                <a:srgbClr val="0919C0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3708B6D-BB13-FF4E-8F0E-F61726404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fr-FR" b="1" dirty="0">
                <a:solidFill>
                  <a:srgbClr val="0919C0"/>
                </a:solidFill>
              </a:rPr>
              <a:t>Médicaments pour traitement de l’EI: </a:t>
            </a:r>
          </a:p>
          <a:p>
            <a:pPr lvl="1">
              <a:spcBef>
                <a:spcPts val="1200"/>
              </a:spcBef>
            </a:pPr>
            <a:r>
              <a:rPr lang="fr-FR" b="1" dirty="0"/>
              <a:t>Amoxicilline / Pénicilline: anti-streptocoque, </a:t>
            </a:r>
            <a:r>
              <a:rPr lang="fr-FR" b="1" dirty="0" err="1"/>
              <a:t>Enterocoque</a:t>
            </a:r>
            <a:r>
              <a:rPr lang="fr-FR" b="1" dirty="0"/>
              <a:t> </a:t>
            </a:r>
          </a:p>
          <a:p>
            <a:pPr lvl="1">
              <a:spcBef>
                <a:spcPts val="1200"/>
              </a:spcBef>
            </a:pPr>
            <a:r>
              <a:rPr lang="fr-FR" b="1" dirty="0">
                <a:solidFill>
                  <a:srgbClr val="FF0000"/>
                </a:solidFill>
              </a:rPr>
              <a:t>Oxacilline / </a:t>
            </a:r>
            <a:r>
              <a:rPr lang="fr-FR" b="1" dirty="0" err="1">
                <a:solidFill>
                  <a:srgbClr val="FF0000"/>
                </a:solidFill>
              </a:rPr>
              <a:t>Cloxacilline</a:t>
            </a:r>
            <a:r>
              <a:rPr lang="fr-FR" b="1" dirty="0">
                <a:solidFill>
                  <a:srgbClr val="FF0000"/>
                </a:solidFill>
              </a:rPr>
              <a:t> /</a:t>
            </a:r>
            <a:r>
              <a:rPr lang="fr-FR" b="1" dirty="0" err="1">
                <a:solidFill>
                  <a:srgbClr val="FF0000"/>
                </a:solidFill>
              </a:rPr>
              <a:t>Flucloxacilline</a:t>
            </a:r>
            <a:r>
              <a:rPr lang="fr-FR" b="1" dirty="0">
                <a:solidFill>
                  <a:srgbClr val="FF0000"/>
                </a:solidFill>
              </a:rPr>
              <a:t>/ </a:t>
            </a:r>
            <a:r>
              <a:rPr lang="fr-FR" b="1" dirty="0" err="1">
                <a:solidFill>
                  <a:srgbClr val="FF0000"/>
                </a:solidFill>
              </a:rPr>
              <a:t>Nafcillin</a:t>
            </a:r>
            <a:r>
              <a:rPr lang="fr-FR" b="1" dirty="0">
                <a:solidFill>
                  <a:srgbClr val="FF0000"/>
                </a:solidFill>
              </a:rPr>
              <a:t>: anti SAMS </a:t>
            </a:r>
          </a:p>
          <a:p>
            <a:pPr lvl="1">
              <a:spcBef>
                <a:spcPts val="1200"/>
              </a:spcBef>
            </a:pPr>
            <a:r>
              <a:rPr lang="fr-FR" b="1" dirty="0" err="1">
                <a:solidFill>
                  <a:srgbClr val="FF0000"/>
                </a:solidFill>
              </a:rPr>
              <a:t>Cefazoline</a:t>
            </a:r>
            <a:r>
              <a:rPr lang="fr-FR" b="1" dirty="0">
                <a:solidFill>
                  <a:srgbClr val="FF0000"/>
                </a:solidFill>
              </a:rPr>
              <a:t>: antis SAMS &gt;&gt; Oxacilline  </a:t>
            </a:r>
          </a:p>
          <a:p>
            <a:pPr lvl="1">
              <a:spcBef>
                <a:spcPts val="1200"/>
              </a:spcBef>
            </a:pPr>
            <a:r>
              <a:rPr lang="fr-FR" b="1" dirty="0" err="1"/>
              <a:t>Ceftriaxone</a:t>
            </a:r>
            <a:r>
              <a:rPr lang="fr-FR" b="1" dirty="0"/>
              <a:t> /</a:t>
            </a:r>
            <a:r>
              <a:rPr lang="fr-FR" b="1" dirty="0" err="1"/>
              <a:t>Cefotaxime</a:t>
            </a:r>
            <a:r>
              <a:rPr lang="fr-FR" b="1" dirty="0"/>
              <a:t>: anti BGN; anti-</a:t>
            </a:r>
            <a:r>
              <a:rPr lang="fr-FR" b="1" dirty="0" err="1"/>
              <a:t>enterocoque</a:t>
            </a:r>
            <a:r>
              <a:rPr lang="fr-FR" b="1" dirty="0"/>
              <a:t> si associé à Amoxicilline </a:t>
            </a:r>
          </a:p>
          <a:p>
            <a:pPr lvl="1">
              <a:spcBef>
                <a:spcPts val="1200"/>
              </a:spcBef>
            </a:pPr>
            <a:r>
              <a:rPr lang="fr-FR" b="1" dirty="0"/>
              <a:t>Gentamycine : endocardite à Entérocoque / à SARM</a:t>
            </a:r>
          </a:p>
          <a:p>
            <a:pPr lvl="1">
              <a:spcBef>
                <a:spcPts val="1200"/>
              </a:spcBef>
            </a:pPr>
            <a:r>
              <a:rPr lang="fr-FR" b="1" dirty="0">
                <a:solidFill>
                  <a:srgbClr val="FF0000"/>
                </a:solidFill>
              </a:rPr>
              <a:t>Rifampicine: endocardite sur prothèse  </a:t>
            </a:r>
          </a:p>
          <a:p>
            <a:pPr lvl="1">
              <a:spcBef>
                <a:spcPts val="1200"/>
              </a:spcBef>
            </a:pPr>
            <a:r>
              <a:rPr lang="fr-FR" b="1" dirty="0">
                <a:solidFill>
                  <a:schemeClr val="tx1"/>
                </a:solidFill>
              </a:rPr>
              <a:t>Clindamycine </a:t>
            </a:r>
          </a:p>
          <a:p>
            <a:pPr lvl="1">
              <a:spcBef>
                <a:spcPts val="1200"/>
              </a:spcBef>
            </a:pPr>
            <a:r>
              <a:rPr lang="fr-FR" b="1" dirty="0" err="1">
                <a:solidFill>
                  <a:schemeClr val="tx1"/>
                </a:solidFill>
              </a:rPr>
              <a:t>Cotrimoxazole</a:t>
            </a:r>
            <a:endParaRPr lang="fr-FR" b="1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</a:pPr>
            <a:r>
              <a:rPr lang="fr-FR" b="1" dirty="0"/>
              <a:t>Vancomycine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3C429D9-EB09-6742-B0C8-7903159DAE6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14</a:t>
            </a:fld>
            <a:endParaRPr lang="fr-FR"/>
          </a:p>
        </p:txBody>
      </p:sp>
      <p:sp>
        <p:nvSpPr>
          <p:cNvPr id="5" name="Parenthèse ouvrante 4">
            <a:extLst>
              <a:ext uri="{FF2B5EF4-FFF2-40B4-BE49-F238E27FC236}">
                <a16:creationId xmlns:a16="http://schemas.microsoft.com/office/drawing/2014/main" xmlns="" id="{1068B090-A4D5-2E4D-8F79-611F53EE49C3}"/>
              </a:ext>
            </a:extLst>
          </p:cNvPr>
          <p:cNvSpPr/>
          <p:nvPr/>
        </p:nvSpPr>
        <p:spPr>
          <a:xfrm>
            <a:off x="1388502" y="3160294"/>
            <a:ext cx="468086" cy="2935705"/>
          </a:xfrm>
          <a:prstGeom prst="leftBracket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38613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7B5DDD4-C3F7-B842-9B7C-4BAAA54C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000" b="1" dirty="0">
                <a:solidFill>
                  <a:srgbClr val="0919C0"/>
                </a:solidFill>
              </a:rPr>
              <a:t>3. Protocoles thérapeutiques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3708B6D-BB13-FF4E-8F0E-F61726404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b="1" dirty="0">
                <a:solidFill>
                  <a:srgbClr val="0919C0"/>
                </a:solidFill>
              </a:rPr>
              <a:t>Nouveaux médicaments pour traitement de l’EI: </a:t>
            </a:r>
          </a:p>
          <a:p>
            <a:pPr lvl="1">
              <a:spcBef>
                <a:spcPts val="1200"/>
              </a:spcBef>
            </a:pPr>
            <a:r>
              <a:rPr lang="fr-FR" dirty="0" err="1">
                <a:solidFill>
                  <a:srgbClr val="FF0000"/>
                </a:solidFill>
              </a:rPr>
              <a:t>Dalbanvancine</a:t>
            </a:r>
            <a:endParaRPr lang="fr-FR" dirty="0">
              <a:solidFill>
                <a:srgbClr val="FF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fr-FR" dirty="0" err="1">
                <a:solidFill>
                  <a:srgbClr val="FF0000"/>
                </a:solidFill>
              </a:rPr>
              <a:t>Daptomycine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  <a:p>
            <a:pPr lvl="1">
              <a:spcBef>
                <a:spcPts val="1200"/>
              </a:spcBef>
            </a:pPr>
            <a:r>
              <a:rPr lang="fr-FR" dirty="0" err="1">
                <a:solidFill>
                  <a:srgbClr val="FF0000"/>
                </a:solidFill>
              </a:rPr>
              <a:t>Ceftaroline</a:t>
            </a:r>
            <a:endParaRPr lang="fr-FR" dirty="0">
              <a:solidFill>
                <a:srgbClr val="FF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fr-FR" dirty="0" err="1">
                <a:solidFill>
                  <a:srgbClr val="FF0000"/>
                </a:solidFill>
              </a:rPr>
              <a:t>Ceftobiprole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3C429D9-EB09-6742-B0C8-7903159DAE6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16224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Entête ES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90" name="bien qu’un consensus ait été obtenu pour la majorité des  traitements antibactériens, le traitement empirique, et ce-  lui de l’EI à S. doré restent toujours débattu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 lang="fr-FR" dirty="0"/>
          </a:p>
          <a:p>
            <a:r>
              <a:rPr lang="fr-FR" b="1" dirty="0"/>
              <a:t>Traitement empirique </a:t>
            </a:r>
          </a:p>
          <a:p>
            <a:pPr lvl="1"/>
            <a:r>
              <a:rPr lang="fr-FR" b="1" dirty="0"/>
              <a:t>Toujours débattus. </a:t>
            </a:r>
          </a:p>
          <a:p>
            <a:pPr lvl="1"/>
            <a:r>
              <a:rPr lang="fr-FR" b="1" dirty="0"/>
              <a:t>Recommandations basées sur des études observationnelles et non sur des essais cliniques </a:t>
            </a:r>
          </a:p>
          <a:p>
            <a:pPr lvl="1"/>
            <a:r>
              <a:rPr b="1" dirty="0"/>
              <a:t>ESC </a:t>
            </a:r>
            <a:r>
              <a:rPr b="1" dirty="0" err="1"/>
              <a:t>définit</a:t>
            </a:r>
            <a:r>
              <a:rPr b="1" dirty="0"/>
              <a:t> </a:t>
            </a:r>
            <a:r>
              <a:rPr b="1" dirty="0" err="1"/>
              <a:t>une</a:t>
            </a:r>
            <a:r>
              <a:rPr b="1" dirty="0"/>
              <a:t> </a:t>
            </a:r>
            <a:r>
              <a:rPr b="1" dirty="0" err="1"/>
              <a:t>prise</a:t>
            </a:r>
            <a:r>
              <a:rPr b="1" dirty="0"/>
              <a:t> </a:t>
            </a:r>
            <a:r>
              <a:rPr b="1" dirty="0" err="1"/>
              <a:t>en</a:t>
            </a:r>
            <a:r>
              <a:rPr b="1" dirty="0"/>
              <a:t> charge </a:t>
            </a:r>
            <a:r>
              <a:rPr b="1" dirty="0" err="1"/>
              <a:t>empirique</a:t>
            </a:r>
            <a:r>
              <a:rPr b="1" dirty="0"/>
              <a:t> </a:t>
            </a:r>
            <a:r>
              <a:rPr b="1" dirty="0" err="1"/>
              <a:t>devant</a:t>
            </a:r>
            <a:r>
              <a:rPr b="1" dirty="0"/>
              <a:t> </a:t>
            </a:r>
            <a:r>
              <a:rPr b="1" dirty="0" err="1"/>
              <a:t>être</a:t>
            </a:r>
            <a:r>
              <a:rPr b="1" dirty="0"/>
              <a:t> </a:t>
            </a:r>
            <a:r>
              <a:rPr b="1" dirty="0" err="1"/>
              <a:t>adaptée</a:t>
            </a:r>
            <a:r>
              <a:rPr b="1" dirty="0"/>
              <a:t> dans les 48 </a:t>
            </a:r>
            <a:r>
              <a:rPr b="1" dirty="0" err="1"/>
              <a:t>heures</a:t>
            </a:r>
            <a:r>
              <a:rPr b="1" dirty="0"/>
              <a:t>, et </a:t>
            </a:r>
            <a:r>
              <a:rPr b="1" dirty="0" err="1"/>
              <a:t>spécifique</a:t>
            </a:r>
            <a:r>
              <a:rPr b="1" dirty="0"/>
              <a:t> </a:t>
            </a:r>
            <a:r>
              <a:rPr b="1" dirty="0" err="1"/>
              <a:t>à</a:t>
            </a:r>
            <a:r>
              <a:rPr b="1" dirty="0"/>
              <a:t> </a:t>
            </a:r>
            <a:r>
              <a:rPr b="1" dirty="0" err="1"/>
              <a:t>chaque</a:t>
            </a:r>
            <a:r>
              <a:rPr b="1" dirty="0"/>
              <a:t> type de </a:t>
            </a:r>
            <a:r>
              <a:rPr b="1" dirty="0" err="1"/>
              <a:t>germe</a:t>
            </a:r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4879001-79A1-5E4F-8BB8-027FB57CC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0"/>
            <a:ext cx="12242800" cy="316230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7DE65260-F20D-A245-8316-397DFC58F0F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69927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raitement des endocardit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484886">
              <a:defRPr sz="6640"/>
            </a:lvl1pPr>
          </a:lstStyle>
          <a:p>
            <a:r>
              <a:rPr lang="fr-FR" sz="4400" b="1" dirty="0">
                <a:solidFill>
                  <a:srgbClr val="0919C0"/>
                </a:solidFill>
              </a:rPr>
              <a:t>En cas d’EI communautaire avec forte suspicion de Cocci Gram +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2B397EF-604D-044A-86E5-B2D5E0850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37" y="2824842"/>
            <a:ext cx="12337448" cy="6471557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21390136-D01C-1A49-878C-C2FAEBB1E979}"/>
              </a:ext>
            </a:extLst>
          </p:cNvPr>
          <p:cNvSpPr/>
          <p:nvPr/>
        </p:nvSpPr>
        <p:spPr>
          <a:xfrm>
            <a:off x="457198" y="3481138"/>
            <a:ext cx="12275687" cy="3062610"/>
          </a:xfrm>
          <a:prstGeom prst="round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29"/>
            <a:endParaRPr lang="fr-FR" sz="2200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46602CD9-F684-8E4D-AB7E-C1E991A3FB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13812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ritères pour décider du traitement empiriq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rPr lang="fr-FR" b="1" dirty="0">
                <a:solidFill>
                  <a:srgbClr val="0919C0"/>
                </a:solidFill>
              </a:rPr>
              <a:t>Traitement probabiliste </a:t>
            </a:r>
            <a:endParaRPr b="1" dirty="0">
              <a:solidFill>
                <a:srgbClr val="0919C0"/>
              </a:solidFill>
            </a:endParaRPr>
          </a:p>
        </p:txBody>
      </p:sp>
      <p:sp>
        <p:nvSpPr>
          <p:cNvPr id="174" name="EI communautair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/>
            <a:r>
              <a:rPr lang="fr-FR" sz="4000" dirty="0"/>
              <a:t>En cas d’EI communautaire avec forte suspicion de Cocci Gram + (Staphylococcus, Streptocoques, </a:t>
            </a:r>
            <a:r>
              <a:rPr lang="fr-FR" sz="4000" dirty="0" err="1"/>
              <a:t>Enterocoques</a:t>
            </a:r>
            <a:r>
              <a:rPr lang="fr-FR" sz="4000" dirty="0"/>
              <a:t>)</a:t>
            </a:r>
          </a:p>
          <a:p>
            <a:pPr marL="0" indent="0" algn="ctr">
              <a:buNone/>
            </a:pPr>
            <a:r>
              <a:rPr lang="fr-FR" sz="4000" dirty="0"/>
              <a:t>+ </a:t>
            </a:r>
          </a:p>
          <a:p>
            <a:pPr algn="ctr"/>
            <a:r>
              <a:rPr lang="fr-FR" sz="4000" dirty="0"/>
              <a:t>En l’absence d’oxacilline</a:t>
            </a:r>
          </a:p>
          <a:p>
            <a:pPr algn="ctr"/>
            <a:endParaRPr lang="fr-FR" sz="4000" dirty="0"/>
          </a:p>
          <a:p>
            <a:pPr algn="ctr"/>
            <a:r>
              <a:rPr lang="fr-FR" sz="4000" b="1" dirty="0">
                <a:solidFill>
                  <a:srgbClr val="FF0000"/>
                </a:solidFill>
              </a:rPr>
              <a:t>Amoxicilline/Acide clavulanique + Gentamycine</a:t>
            </a:r>
          </a:p>
        </p:txBody>
      </p:sp>
      <p:sp>
        <p:nvSpPr>
          <p:cNvPr id="2" name="Flèche vers le bas 1">
            <a:extLst>
              <a:ext uri="{FF2B5EF4-FFF2-40B4-BE49-F238E27FC236}">
                <a16:creationId xmlns:a16="http://schemas.microsoft.com/office/drawing/2014/main" xmlns="" id="{27AF7FC1-A1A8-D142-ADB6-A547929BEF4F}"/>
              </a:ext>
            </a:extLst>
          </p:cNvPr>
          <p:cNvSpPr/>
          <p:nvPr/>
        </p:nvSpPr>
        <p:spPr>
          <a:xfrm>
            <a:off x="6260084" y="6217816"/>
            <a:ext cx="484632" cy="560606"/>
          </a:xfrm>
          <a:prstGeom prst="down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29"/>
            <a:endParaRPr lang="fr-FR" sz="2200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8FE9E7AE-A45D-4542-B92B-4705BECE860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82146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raitement des endocardit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484886">
              <a:defRPr sz="6640"/>
            </a:lvl1pPr>
          </a:lstStyle>
          <a:p>
            <a:r>
              <a:rPr lang="fr-FR" sz="4800" b="1" dirty="0">
                <a:solidFill>
                  <a:srgbClr val="0919C0"/>
                </a:solidFill>
              </a:rPr>
              <a:t>En cas de suspicion d’EI dans un contexte nosocomial ou sur prothèse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2B397EF-604D-044A-86E5-B2D5E0850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7" y="2832100"/>
            <a:ext cx="12337448" cy="6464299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21390136-D01C-1A49-878C-C2FAEBB1E979}"/>
              </a:ext>
            </a:extLst>
          </p:cNvPr>
          <p:cNvSpPr/>
          <p:nvPr/>
        </p:nvSpPr>
        <p:spPr>
          <a:xfrm>
            <a:off x="333675" y="5855369"/>
            <a:ext cx="12337447" cy="2101515"/>
          </a:xfrm>
          <a:prstGeom prst="round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29"/>
            <a:endParaRPr lang="fr-FR" sz="2200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C9E5E081-8EE8-4C4F-90B6-C365DBD4AE5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64003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ritères pour décider du traitement empiriq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rPr lang="fr-FR" b="1" dirty="0">
                <a:solidFill>
                  <a:srgbClr val="0919C0"/>
                </a:solidFill>
              </a:rPr>
              <a:t>Traitement probabiliste </a:t>
            </a:r>
            <a:endParaRPr b="1" dirty="0">
              <a:solidFill>
                <a:srgbClr val="0919C0"/>
              </a:solidFill>
            </a:endParaRPr>
          </a:p>
        </p:txBody>
      </p:sp>
      <p:sp>
        <p:nvSpPr>
          <p:cNvPr id="174" name="EI communautaire…"/>
          <p:cNvSpPr txBox="1">
            <a:spLocks noGrp="1"/>
          </p:cNvSpPr>
          <p:nvPr>
            <p:ph type="body" idx="1"/>
          </p:nvPr>
        </p:nvSpPr>
        <p:spPr>
          <a:xfrm>
            <a:off x="952501" y="2220686"/>
            <a:ext cx="11099800" cy="665661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/>
            <a:r>
              <a:rPr lang="fr-FR" sz="4000" dirty="0"/>
              <a:t>En cas de suspicion d’EI dans un contexte nosocomial ou sur prothèse</a:t>
            </a:r>
            <a:endParaRPr lang="fr-FR" sz="4000" b="1" dirty="0"/>
          </a:p>
          <a:p>
            <a:pPr marL="0" indent="0" algn="ctr">
              <a:buNone/>
            </a:pPr>
            <a:r>
              <a:rPr lang="fr-FR" sz="4000" dirty="0"/>
              <a:t>+ </a:t>
            </a:r>
          </a:p>
          <a:p>
            <a:pPr algn="ctr"/>
            <a:r>
              <a:rPr lang="fr-FR" sz="4000" dirty="0"/>
              <a:t>En l’absence de Rifampicine</a:t>
            </a:r>
          </a:p>
          <a:p>
            <a:pPr algn="ctr"/>
            <a:endParaRPr lang="fr-FR" sz="4000" dirty="0"/>
          </a:p>
          <a:p>
            <a:pPr algn="ctr"/>
            <a:r>
              <a:rPr lang="fr-FR" sz="4000" b="1" dirty="0">
                <a:solidFill>
                  <a:srgbClr val="FF0000"/>
                </a:solidFill>
              </a:rPr>
              <a:t>Autres </a:t>
            </a:r>
            <a:r>
              <a:rPr lang="fr-FR" sz="4000" b="1" dirty="0" err="1">
                <a:solidFill>
                  <a:srgbClr val="FF0000"/>
                </a:solidFill>
              </a:rPr>
              <a:t>antisphylococciques</a:t>
            </a:r>
            <a:r>
              <a:rPr lang="fr-FR" sz="4000" b="1" dirty="0">
                <a:solidFill>
                  <a:srgbClr val="FF0000"/>
                </a:solidFill>
              </a:rPr>
              <a:t>: </a:t>
            </a:r>
            <a:r>
              <a:rPr lang="fr-FR" sz="4000" b="1" dirty="0" err="1">
                <a:solidFill>
                  <a:srgbClr val="FF0000"/>
                </a:solidFill>
              </a:rPr>
              <a:t>Cotrimoxazole</a:t>
            </a:r>
            <a:r>
              <a:rPr lang="fr-FR" sz="4000" b="1" dirty="0">
                <a:solidFill>
                  <a:srgbClr val="FF0000"/>
                </a:solidFill>
              </a:rPr>
              <a:t>, Clindamycine, </a:t>
            </a:r>
            <a:r>
              <a:rPr lang="fr-FR" sz="4000" b="1" dirty="0" err="1">
                <a:solidFill>
                  <a:srgbClr val="FF0000"/>
                </a:solidFill>
              </a:rPr>
              <a:t>Daptomycine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2" name="Flèche vers le bas 1">
            <a:extLst>
              <a:ext uri="{FF2B5EF4-FFF2-40B4-BE49-F238E27FC236}">
                <a16:creationId xmlns:a16="http://schemas.microsoft.com/office/drawing/2014/main" xmlns="" id="{27AF7FC1-A1A8-D142-ADB6-A547929BEF4F}"/>
              </a:ext>
            </a:extLst>
          </p:cNvPr>
          <p:cNvSpPr/>
          <p:nvPr/>
        </p:nvSpPr>
        <p:spPr>
          <a:xfrm>
            <a:off x="6260084" y="6217816"/>
            <a:ext cx="484632" cy="560606"/>
          </a:xfrm>
          <a:prstGeom prst="down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29"/>
            <a:endParaRPr lang="fr-FR" sz="2200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41BC966-541E-A84D-BEFD-1E2359CA880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67226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AF59B5-3CC2-C24B-8BC4-72A0A4280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D4BD3DB-8056-744A-957D-88045F50A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Aucun conflit d’</a:t>
            </a:r>
            <a:r>
              <a:rPr lang="fr-FR" dirty="0" err="1"/>
              <a:t>interet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F5EAFEFC-9C04-6A49-9A9F-EB440165D58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28196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ritères pour décider du traitement empiriq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rPr lang="fr-FR" dirty="0"/>
              <a:t>Traitement probabiliste </a:t>
            </a:r>
            <a:endParaRPr dirty="0"/>
          </a:p>
        </p:txBody>
      </p:sp>
      <p:sp>
        <p:nvSpPr>
          <p:cNvPr id="174" name="EI communautair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dirty="0"/>
              <a:t>En cas d’EI communautaire sans éléments d’orientation:</a:t>
            </a:r>
          </a:p>
          <a:p>
            <a:r>
              <a:rPr lang="fr-FR" dirty="0"/>
              <a:t>Association </a:t>
            </a:r>
            <a:r>
              <a:rPr lang="fr-FR" dirty="0" err="1"/>
              <a:t>Ceftriaxone</a:t>
            </a:r>
            <a:r>
              <a:rPr lang="fr-FR" dirty="0"/>
              <a:t> + Vancomycine  </a:t>
            </a:r>
          </a:p>
          <a:p>
            <a:endParaRPr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86F15E5B-006D-C647-B17E-F557EDB4487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21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07FA7AC-9CDD-2F45-9276-32C1F4DF9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6" y="108387"/>
            <a:ext cx="10401300" cy="3302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6E686CD-5C0F-324A-8AD5-E78876712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6" y="5238276"/>
            <a:ext cx="11099800" cy="4118429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7964F39C-072A-D949-A008-8A4086B8532D}"/>
              </a:ext>
            </a:extLst>
          </p:cNvPr>
          <p:cNvSpPr/>
          <p:nvPr/>
        </p:nvSpPr>
        <p:spPr>
          <a:xfrm>
            <a:off x="1077686" y="7894392"/>
            <a:ext cx="10401300" cy="1402008"/>
          </a:xfrm>
          <a:prstGeom prst="round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29"/>
            <a:endParaRPr lang="fr-FR" sz="2200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39C8314-BA7D-644B-9176-6A39E315E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64" y="3668261"/>
            <a:ext cx="7070271" cy="61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4593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ndement des hémocultur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rPr lang="fr-FR" b="1" dirty="0">
                <a:solidFill>
                  <a:srgbClr val="0919C0"/>
                </a:solidFill>
              </a:rPr>
              <a:t>4. Bons reflexes </a:t>
            </a:r>
            <a:endParaRPr b="1" dirty="0">
              <a:solidFill>
                <a:srgbClr val="0919C0"/>
              </a:solidFill>
            </a:endParaRPr>
          </a:p>
        </p:txBody>
      </p:sp>
      <p:sp>
        <p:nvSpPr>
          <p:cNvPr id="140" name="80 à 90% des hémocultures positives si réalisé dans des conditions optimale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i="1" u="sng" dirty="0"/>
              <a:t>Quand commencer?</a:t>
            </a:r>
          </a:p>
          <a:p>
            <a:r>
              <a:rPr lang="fr-FR" b="1" dirty="0"/>
              <a:t>Devant critères de </a:t>
            </a:r>
            <a:r>
              <a:rPr lang="fr-FR" b="1" dirty="0" err="1"/>
              <a:t>Dukes</a:t>
            </a:r>
            <a:r>
              <a:rPr lang="fr-FR" b="1" dirty="0"/>
              <a:t> évocateurs avec </a:t>
            </a:r>
          </a:p>
          <a:p>
            <a:pPr lvl="1"/>
            <a:r>
              <a:rPr lang="fr-FR" b="1" dirty="0"/>
              <a:t>3 paires d’hémocultures à prélever en 30’ en contexte fébrile ou non (80 à 90% des hémocultures positives si réalisé dans des conditions optimales) </a:t>
            </a:r>
          </a:p>
          <a:p>
            <a:pPr lvl="1"/>
            <a:r>
              <a:rPr lang="fr-FR" b="1" dirty="0"/>
              <a:t>Conditions de 3 Prélèvements: 8-10 ml</a:t>
            </a:r>
          </a:p>
          <a:p>
            <a:pPr lvl="1"/>
            <a:r>
              <a:rPr lang="fr-FR" b="1" dirty="0"/>
              <a:t>En dehors de toute antibiothérapie ou après un délai de 72 heures après l’arrêt du traitement antibiotique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0F2C0081-C7F2-964F-815C-363EBB5487D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30267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1B61972-C878-2B44-A8D3-0B66627A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919C0"/>
                </a:solidFill>
              </a:rPr>
              <a:t>Bons reflexes 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4D3AFB5-9FBF-074D-AF4C-B6C1AD77C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4000" b="1" dirty="0"/>
              <a:t>Réévaluation du traitement </a:t>
            </a:r>
          </a:p>
          <a:p>
            <a:r>
              <a:rPr lang="fr-FR" sz="4000" b="1" dirty="0"/>
              <a:t>Poursuite des hémocultures</a:t>
            </a:r>
          </a:p>
          <a:p>
            <a:r>
              <a:rPr lang="fr-FR" sz="4000" b="1" dirty="0"/>
              <a:t>Contrôle de la source </a:t>
            </a:r>
          </a:p>
          <a:p>
            <a:r>
              <a:rPr lang="fr-FR" sz="4000" b="1" dirty="0"/>
              <a:t>Recherche d’autres localisations secondaires (articulaire, lavage, </a:t>
            </a:r>
            <a:r>
              <a:rPr lang="fr-FR" sz="4000" b="1" dirty="0" err="1"/>
              <a:t>etc</a:t>
            </a:r>
            <a:r>
              <a:rPr lang="fr-FR" sz="4000" b="1" dirty="0"/>
              <a:t>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FB6F54C3-D19F-2042-B5D8-4B656D15971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86920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D30156-71BD-684B-A6A7-7CA14FBD5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919C0"/>
                </a:solidFill>
              </a:rPr>
              <a:t>Bons reflexes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3830F33-E845-4741-80DD-7D1333BB3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fr-FR" dirty="0"/>
              <a:t>Outils diagnostiques:</a:t>
            </a:r>
          </a:p>
          <a:p>
            <a:pPr lvl="1">
              <a:spcBef>
                <a:spcPts val="1800"/>
              </a:spcBef>
            </a:pPr>
            <a:r>
              <a:rPr lang="fr-FR" dirty="0"/>
              <a:t>Examen direct + culture (hémoculture)</a:t>
            </a:r>
          </a:p>
          <a:p>
            <a:pPr lvl="1">
              <a:spcBef>
                <a:spcPts val="1800"/>
              </a:spcBef>
            </a:pPr>
            <a:r>
              <a:rPr lang="fr-FR" dirty="0" err="1"/>
              <a:t>Serologies</a:t>
            </a:r>
            <a:r>
              <a:rPr lang="fr-FR" dirty="0"/>
              <a:t> + PCR (EI à Hémocultures négatives)</a:t>
            </a:r>
          </a:p>
          <a:p>
            <a:pPr lvl="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dirty="0" err="1"/>
              <a:t>Coxiella</a:t>
            </a:r>
            <a:r>
              <a:rPr lang="fr-FR" dirty="0"/>
              <a:t>, </a:t>
            </a:r>
            <a:r>
              <a:rPr lang="fr-FR" dirty="0" err="1"/>
              <a:t>Coxiella</a:t>
            </a:r>
            <a:r>
              <a:rPr lang="fr-FR" dirty="0"/>
              <a:t> </a:t>
            </a:r>
            <a:r>
              <a:rPr lang="fr-FR" dirty="0" err="1"/>
              <a:t>burnetii</a:t>
            </a:r>
            <a:r>
              <a:rPr lang="fr-FR" dirty="0"/>
              <a:t> (</a:t>
            </a:r>
            <a:r>
              <a:rPr lang="fr-FR" dirty="0" err="1"/>
              <a:t>IgG</a:t>
            </a:r>
            <a:r>
              <a:rPr lang="fr-FR" dirty="0"/>
              <a:t> phase I &gt; 1/800) </a:t>
            </a:r>
          </a:p>
          <a:p>
            <a:pPr lvl="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dirty="0" err="1"/>
              <a:t>Bartonella</a:t>
            </a:r>
            <a:r>
              <a:rPr lang="fr-FR" dirty="0"/>
              <a:t> </a:t>
            </a:r>
            <a:r>
              <a:rPr lang="fr-FR" dirty="0" err="1"/>
              <a:t>spp</a:t>
            </a:r>
            <a:r>
              <a:rPr lang="fr-FR" dirty="0"/>
              <a:t>.</a:t>
            </a:r>
          </a:p>
          <a:p>
            <a:pPr lvl="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dirty="0"/>
              <a:t>Brucella </a:t>
            </a:r>
            <a:r>
              <a:rPr lang="fr-FR" dirty="0" err="1"/>
              <a:t>spp</a:t>
            </a:r>
            <a:r>
              <a:rPr lang="fr-FR" dirty="0"/>
              <a:t>.</a:t>
            </a:r>
          </a:p>
          <a:p>
            <a:pPr lvl="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dirty="0" err="1"/>
              <a:t>Legionella</a:t>
            </a:r>
            <a:r>
              <a:rPr lang="fr-FR" dirty="0"/>
              <a:t> </a:t>
            </a:r>
            <a:r>
              <a:rPr lang="fr-FR" dirty="0" err="1"/>
              <a:t>pneumophila</a:t>
            </a:r>
            <a:r>
              <a:rPr lang="fr-FR" dirty="0"/>
              <a:t> (Ag solubles urinaires)</a:t>
            </a:r>
          </a:p>
          <a:p>
            <a:pPr lvl="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dirty="0"/>
              <a:t>Chlamydia </a:t>
            </a:r>
            <a:r>
              <a:rPr lang="fr-FR" dirty="0" err="1"/>
              <a:t>psittaci</a:t>
            </a:r>
            <a:r>
              <a:rPr lang="fr-FR" dirty="0"/>
              <a:t>, C. </a:t>
            </a:r>
            <a:r>
              <a:rPr lang="fr-FR" dirty="0" err="1"/>
              <a:t>pneumoniae</a:t>
            </a:r>
            <a:r>
              <a:rPr lang="fr-FR" dirty="0"/>
              <a:t>, C. </a:t>
            </a:r>
            <a:r>
              <a:rPr lang="fr-FR" dirty="0" err="1"/>
              <a:t>trachomatis</a:t>
            </a:r>
            <a:r>
              <a:rPr lang="fr-FR" dirty="0"/>
              <a:t> - </a:t>
            </a:r>
            <a:r>
              <a:rPr lang="fr-FR" dirty="0" err="1"/>
              <a:t>Mycoplasma</a:t>
            </a:r>
            <a:r>
              <a:rPr lang="fr-FR" dirty="0"/>
              <a:t> </a:t>
            </a:r>
            <a:r>
              <a:rPr lang="fr-FR" dirty="0" err="1"/>
              <a:t>pneumoniae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07D33FE-F2BE-4440-8974-FB4B7C506E7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80744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16550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919C0"/>
                </a:solidFill>
              </a:rPr>
              <a:t>EI à hémoculture négative</a:t>
            </a:r>
            <a:endParaRPr dirty="0">
              <a:solidFill>
                <a:srgbClr val="0919C0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CE9E3ABB-140E-F440-97AD-C813684CDAD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25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E1D60ED-8946-D342-9C1C-2D3EC5EA463A}"/>
              </a:ext>
            </a:extLst>
          </p:cNvPr>
          <p:cNvSpPr txBox="1"/>
          <p:nvPr/>
        </p:nvSpPr>
        <p:spPr>
          <a:xfrm>
            <a:off x="1780574" y="8899381"/>
            <a:ext cx="943687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fr-FR" dirty="0"/>
              <a:t>HF Chambers et al.; </a:t>
            </a:r>
            <a:r>
              <a:rPr lang="fr-FR" i="1" dirty="0"/>
              <a:t>The </a:t>
            </a:r>
            <a:r>
              <a:rPr lang="fr-FR" dirty="0"/>
              <a:t>new </a:t>
            </a:r>
            <a:r>
              <a:rPr lang="fr-FR" dirty="0" err="1"/>
              <a:t>england</a:t>
            </a:r>
            <a:r>
              <a:rPr lang="fr-FR" dirty="0"/>
              <a:t> journal </a:t>
            </a:r>
            <a:r>
              <a:rPr lang="fr-FR" i="1" dirty="0"/>
              <a:t>of </a:t>
            </a:r>
            <a:r>
              <a:rPr lang="fr-FR" dirty="0" err="1"/>
              <a:t>medicine</a:t>
            </a:r>
            <a:r>
              <a:rPr lang="fr-FR" dirty="0"/>
              <a:t> (2020)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2D8B391-2A50-EF46-9C0D-5ED41DBCC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1" y="1748589"/>
            <a:ext cx="11409012" cy="71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516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b="1" dirty="0">
                <a:solidFill>
                  <a:srgbClr val="0919C0"/>
                </a:solidFill>
              </a:rPr>
              <a:t>Bons reflexes </a:t>
            </a:r>
            <a:endParaRPr b="1" dirty="0">
              <a:solidFill>
                <a:srgbClr val="0919C0"/>
              </a:solidFill>
            </a:endParaRPr>
          </a:p>
        </p:txBody>
      </p:sp>
      <p:sp>
        <p:nvSpPr>
          <p:cNvPr id="223" name="Il peut arriver que tout soit régulièrement négatif et que le patient est fébrile. Que faire? Changement antibio? Quand changer? (CRP, etc, ….). au bout de combien de temps a t’on une bonne évolution?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dirty="0"/>
              <a:t>Il </a:t>
            </a:r>
            <a:r>
              <a:rPr dirty="0" err="1"/>
              <a:t>peut</a:t>
            </a:r>
            <a:r>
              <a:rPr dirty="0"/>
              <a:t> arriver que tout </a:t>
            </a:r>
            <a:r>
              <a:rPr dirty="0" err="1"/>
              <a:t>soit</a:t>
            </a:r>
            <a:r>
              <a:rPr dirty="0"/>
              <a:t> </a:t>
            </a:r>
            <a:r>
              <a:rPr dirty="0" err="1"/>
              <a:t>régulièrement</a:t>
            </a:r>
            <a:r>
              <a:rPr dirty="0"/>
              <a:t> </a:t>
            </a:r>
            <a:r>
              <a:rPr dirty="0" err="1"/>
              <a:t>négatif</a:t>
            </a:r>
            <a:r>
              <a:rPr dirty="0"/>
              <a:t> et que le patient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fébrile</a:t>
            </a:r>
            <a:r>
              <a:rPr lang="fr-FR" dirty="0"/>
              <a:t>:</a:t>
            </a:r>
          </a:p>
          <a:p>
            <a:pPr lvl="1"/>
            <a:r>
              <a:rPr dirty="0"/>
              <a:t>Que faire? </a:t>
            </a:r>
            <a:endParaRPr lang="fr-FR" dirty="0"/>
          </a:p>
          <a:p>
            <a:pPr lvl="1"/>
            <a:r>
              <a:rPr dirty="0" err="1"/>
              <a:t>Changement</a:t>
            </a:r>
            <a:r>
              <a:rPr dirty="0"/>
              <a:t> </a:t>
            </a:r>
            <a:r>
              <a:rPr dirty="0" err="1"/>
              <a:t>antibio</a:t>
            </a:r>
            <a:r>
              <a:rPr dirty="0"/>
              <a:t>? </a:t>
            </a:r>
            <a:r>
              <a:rPr dirty="0" err="1"/>
              <a:t>Quand</a:t>
            </a:r>
            <a:r>
              <a:rPr dirty="0"/>
              <a:t> changer? </a:t>
            </a:r>
            <a:r>
              <a:rPr lang="fr-FR" dirty="0"/>
              <a:t>Utilité des biomarqueurs inflammatoires </a:t>
            </a:r>
            <a:r>
              <a:rPr dirty="0"/>
              <a:t>(CRP, </a:t>
            </a:r>
            <a:r>
              <a:rPr lang="fr-FR" dirty="0" err="1"/>
              <a:t>Procalcitonine</a:t>
            </a:r>
            <a:r>
              <a:rPr lang="fr-FR" dirty="0"/>
              <a:t>, </a:t>
            </a:r>
            <a:r>
              <a:rPr dirty="0" err="1"/>
              <a:t>etc</a:t>
            </a:r>
            <a:r>
              <a:rPr dirty="0"/>
              <a:t>, ….)</a:t>
            </a:r>
            <a:r>
              <a:rPr lang="fr-FR" dirty="0"/>
              <a:t> ? </a:t>
            </a:r>
            <a:r>
              <a:rPr dirty="0"/>
              <a:t> </a:t>
            </a:r>
            <a:endParaRPr lang="fr-FR" dirty="0"/>
          </a:p>
          <a:p>
            <a:pPr lvl="1"/>
            <a:r>
              <a:rPr lang="fr-FR" dirty="0"/>
              <a:t>Si hémoculture négative, un arrêt du traitement peut être justifié avec pour conséquences un retard du diagnostic et du traitement et une influence importante sur le pronostic.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F88AD118-829D-1B4D-A2A0-785EE405D6C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46969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8C65E2F-6788-094B-A3C4-39471EAE8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919C0"/>
                </a:solidFill>
              </a:rPr>
              <a:t>Conclusion</a:t>
            </a:r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21938E1-C3D7-4040-9465-A4F10B9B5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Résistances émergent: situation mal connue en Afrique pour le EI</a:t>
            </a:r>
          </a:p>
          <a:p>
            <a:r>
              <a:rPr lang="fr-FR" dirty="0"/>
              <a:t>Mieux étudier notre écologie bactérienne pour mieux adapter les traitements antibiotiques </a:t>
            </a:r>
          </a:p>
          <a:p>
            <a:r>
              <a:rPr lang="fr-FR" dirty="0"/>
              <a:t>Mettre en place des équipes endocardites dans les hôpitaux des pays à ressources limitées</a:t>
            </a:r>
          </a:p>
          <a:p>
            <a:r>
              <a:rPr lang="fr-FR" dirty="0"/>
              <a:t>Améliorer la concertation </a:t>
            </a:r>
            <a:r>
              <a:rPr lang="fr-FR" dirty="0" err="1"/>
              <a:t>pluridisciplianre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75DD5742-B979-CB4F-ADBD-ADAC60AA510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00077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A9CC2173-1E9F-054F-8AC1-27F356F66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						</a:t>
            </a:r>
            <a:r>
              <a:rPr lang="fr-FR" sz="6000" i="1" dirty="0"/>
              <a:t>Merci</a:t>
            </a:r>
            <a:endParaRPr lang="fr-FR" i="1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4E5CBA03-B703-844F-8150-26BD55FC182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2227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9D254BA-24A5-1649-B542-3D44EF6CA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919C0"/>
                </a:solidFill>
              </a:rPr>
              <a:t>Plan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50D5D6D-735F-0C4D-A0A9-E3A9C164F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Introduction / Intérêt du traitement probabiliste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Epidémiologie bactérienne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Protocoles d’antibiothérapie probabiliste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Bons reflexes pour une antibiothérapie probabiliste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Conclusion  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41BB53EF-E723-094C-BC4C-0ECDAA74B9E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08736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ndances épidémiologiques mondia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73201">
              <a:defRPr sz="6480"/>
            </a:lvl1pPr>
          </a:lstStyle>
          <a:p>
            <a:r>
              <a:rPr lang="fr-FR" b="1" dirty="0">
                <a:solidFill>
                  <a:srgbClr val="0919C0"/>
                </a:solidFill>
              </a:rPr>
              <a:t>1. Introduction</a:t>
            </a:r>
          </a:p>
        </p:txBody>
      </p:sp>
      <p:pic>
        <p:nvPicPr>
          <p:cNvPr id="126" name="Capture d’écran 2021-10-20 à 15.54.17.png" descr="Capture d’écran 2021-10-20 à 15.54.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07" y="3592286"/>
            <a:ext cx="11099800" cy="584598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EA8C913C-E2DF-6249-AE5C-B3B857ABC59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5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8163664-C187-1145-8155-F0FAB76BF841}"/>
              </a:ext>
            </a:extLst>
          </p:cNvPr>
          <p:cNvSpPr txBox="1"/>
          <p:nvPr/>
        </p:nvSpPr>
        <p:spPr>
          <a:xfrm>
            <a:off x="3023747" y="2530719"/>
            <a:ext cx="665909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dirty="0">
                <a:solidFill>
                  <a:srgbClr val="0919C0"/>
                </a:solidFill>
              </a:rPr>
              <a:t>Tendances épidémiologiques mondiales</a:t>
            </a:r>
            <a:endParaRPr kumimoji="0" lang="fr-FR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A29901E-CDED-E74A-AD12-A77D0A0FA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0919C0"/>
                </a:solidFill>
              </a:rPr>
              <a:t>Empirical</a:t>
            </a:r>
            <a:r>
              <a:rPr lang="fr-FR" dirty="0">
                <a:solidFill>
                  <a:srgbClr val="0919C0"/>
                </a:solidFill>
              </a:rPr>
              <a:t> </a:t>
            </a:r>
            <a:r>
              <a:rPr lang="fr-FR" dirty="0" err="1">
                <a:solidFill>
                  <a:srgbClr val="0919C0"/>
                </a:solidFill>
              </a:rPr>
              <a:t>therapy</a:t>
            </a:r>
            <a:r>
              <a:rPr lang="fr-FR" dirty="0">
                <a:solidFill>
                  <a:srgbClr val="0919C0"/>
                </a:solidFill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CFAF7E0-D70A-FB43-8145-F0E1B5E51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019462"/>
            <a:ext cx="11709400" cy="6863281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33425B1B-6E2C-964F-8C71-2E29F306416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6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894BFA6B-5750-2947-A2AB-349438FBEBD5}"/>
              </a:ext>
            </a:extLst>
          </p:cNvPr>
          <p:cNvSpPr txBox="1"/>
          <p:nvPr/>
        </p:nvSpPr>
        <p:spPr>
          <a:xfrm>
            <a:off x="7192900" y="8998882"/>
            <a:ext cx="521937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fr-FR" dirty="0" err="1"/>
              <a:t>Njuguna</a:t>
            </a:r>
            <a:r>
              <a:rPr lang="fr-FR" dirty="0"/>
              <a:t>  et al; </a:t>
            </a:r>
            <a:r>
              <a:rPr lang="fr-FR" dirty="0" err="1"/>
              <a:t>Cardiol</a:t>
            </a:r>
            <a:r>
              <a:rPr lang="fr-FR" dirty="0"/>
              <a:t> Clin (2017) </a:t>
            </a:r>
          </a:p>
        </p:txBody>
      </p:sp>
    </p:spTree>
    <p:extLst>
      <p:ext uri="{BB962C8B-B14F-4D97-AF65-F5344CB8AC3E}">
        <p14:creationId xmlns:p14="http://schemas.microsoft.com/office/powerpoint/2010/main" val="29775395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67B84AC-CDB0-2E4E-8D3F-CA9AC7E0F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919C0"/>
                </a:solidFill>
              </a:rPr>
              <a:t>Timing du traitement probabiliste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79DD874B-7900-DF4E-BAEE-3B95B8B7978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7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05AB9BD-08F4-8543-9A78-10624443E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09" y="2648857"/>
            <a:ext cx="6835019" cy="641168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3D279D2-3F77-3B48-93D6-F0DD9222AA17}"/>
              </a:ext>
            </a:extLst>
          </p:cNvPr>
          <p:cNvSpPr txBox="1"/>
          <p:nvPr/>
        </p:nvSpPr>
        <p:spPr>
          <a:xfrm>
            <a:off x="107938" y="2951342"/>
            <a:ext cx="5084548" cy="3118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fr-FR" sz="2800" dirty="0"/>
              <a:t>Six </a:t>
            </a:r>
            <a:r>
              <a:rPr lang="fr-FR" sz="2800" dirty="0" err="1"/>
              <a:t>studies</a:t>
            </a:r>
            <a:endParaRPr lang="fr-FR" sz="2800" dirty="0"/>
          </a:p>
          <a:p>
            <a:pPr marL="342900" indent="-342900" algn="l">
              <a:buFontTx/>
              <a:buChar char="-"/>
            </a:pPr>
            <a:r>
              <a:rPr lang="fr-FR" sz="2800" dirty="0"/>
              <a:t>10,208 patients </a:t>
            </a:r>
          </a:p>
          <a:p>
            <a:pPr marL="342900" indent="-342900" algn="l">
              <a:buFontTx/>
              <a:buChar char="-"/>
            </a:pPr>
            <a:r>
              <a:rPr lang="fr-FR" sz="2800" dirty="0" err="1"/>
              <a:t>receiving</a:t>
            </a:r>
            <a:r>
              <a:rPr lang="fr-FR" sz="2800" dirty="0"/>
              <a:t> </a:t>
            </a:r>
            <a:r>
              <a:rPr lang="fr-FR" sz="2800" dirty="0" err="1"/>
              <a:t>antibiotics</a:t>
            </a:r>
            <a:r>
              <a:rPr lang="fr-FR" sz="2800" dirty="0"/>
              <a:t> &gt; and &lt; 3 </a:t>
            </a:r>
            <a:r>
              <a:rPr lang="fr-FR" sz="2800" dirty="0" err="1"/>
              <a:t>hours</a:t>
            </a:r>
            <a:r>
              <a:rPr lang="fr-FR" sz="2800" dirty="0"/>
              <a:t> No </a:t>
            </a:r>
            <a:r>
              <a:rPr lang="fr-FR" sz="2800" dirty="0" err="1"/>
              <a:t>statistical</a:t>
            </a:r>
            <a:r>
              <a:rPr lang="fr-FR" sz="2800" dirty="0"/>
              <a:t> </a:t>
            </a:r>
            <a:r>
              <a:rPr lang="fr-FR" sz="2800" dirty="0" err="1"/>
              <a:t>heterogeneity</a:t>
            </a:r>
            <a:r>
              <a:rPr lang="fr-FR" sz="2800" dirty="0"/>
              <a:t> (p = 0.09) or publication </a:t>
            </a:r>
            <a:r>
              <a:rPr lang="fr-FR" sz="2800" dirty="0" err="1"/>
              <a:t>bias</a:t>
            </a:r>
            <a:r>
              <a:rPr lang="fr-FR" sz="2800" dirty="0"/>
              <a:t> </a:t>
            </a:r>
            <a:r>
              <a:rPr lang="fr-FR" sz="2800" dirty="0" err="1"/>
              <a:t>was</a:t>
            </a:r>
            <a:r>
              <a:rPr lang="fr-FR" sz="2800" dirty="0"/>
              <a:t> </a:t>
            </a:r>
            <a:r>
              <a:rPr lang="fr-FR" sz="2800" dirty="0" err="1"/>
              <a:t>observed</a:t>
            </a:r>
            <a:r>
              <a:rPr lang="fr-FR" dirty="0"/>
              <a:t>.</a:t>
            </a:r>
            <a:endParaRPr kumimoji="0" lang="fr-FR" sz="2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xmlns="" id="{891B951E-9EC5-CB4C-BAA5-81F60101D2B0}"/>
              </a:ext>
            </a:extLst>
          </p:cNvPr>
          <p:cNvSpPr/>
          <p:nvPr/>
        </p:nvSpPr>
        <p:spPr>
          <a:xfrm>
            <a:off x="8964384" y="3351451"/>
            <a:ext cx="1045029" cy="5377543"/>
          </a:xfrm>
          <a:prstGeom prst="round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3375757-61A2-B64D-B7F2-5C645B7B4DD5}"/>
              </a:ext>
            </a:extLst>
          </p:cNvPr>
          <p:cNvSpPr txBox="1"/>
          <p:nvPr/>
        </p:nvSpPr>
        <p:spPr>
          <a:xfrm>
            <a:off x="827236" y="7149074"/>
            <a:ext cx="4384374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Juste milieu car Gravité et mortalité augmentent si retard au traitement </a:t>
            </a:r>
            <a:endParaRPr lang="fr-FR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871266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ndement des hémocultur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rPr lang="fr-FR" dirty="0">
                <a:solidFill>
                  <a:srgbClr val="0919C0"/>
                </a:solidFill>
              </a:rPr>
              <a:t>Traitement probabiliste </a:t>
            </a:r>
            <a:endParaRPr dirty="0">
              <a:solidFill>
                <a:srgbClr val="0919C0"/>
              </a:solidFill>
            </a:endParaRPr>
          </a:p>
        </p:txBody>
      </p:sp>
      <p:sp>
        <p:nvSpPr>
          <p:cNvPr id="140" name="80 à 90% des hémocultures positives si réalisé dans des conditions optimale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dirty="0"/>
              <a:t>Dépend de:</a:t>
            </a:r>
          </a:p>
          <a:p>
            <a:pPr lvl="1"/>
            <a:r>
              <a:rPr lang="fr-FR" dirty="0"/>
              <a:t>du contexte </a:t>
            </a:r>
            <a:r>
              <a:rPr lang="fr-FR" b="1" dirty="0">
                <a:solidFill>
                  <a:srgbClr val="C00000"/>
                </a:solidFill>
              </a:rPr>
              <a:t>communautaire</a:t>
            </a:r>
            <a:r>
              <a:rPr lang="fr-FR" dirty="0"/>
              <a:t> ou </a:t>
            </a:r>
            <a:r>
              <a:rPr lang="fr-FR" b="1" dirty="0">
                <a:solidFill>
                  <a:srgbClr val="C00000"/>
                </a:solidFill>
              </a:rPr>
              <a:t>nosocomial</a:t>
            </a:r>
            <a:r>
              <a:rPr lang="fr-FR" dirty="0"/>
              <a:t> (cathéter veineux périphérique ou central, atteinte valvulaire native ou prothétique). </a:t>
            </a:r>
          </a:p>
          <a:p>
            <a:pPr lvl="1"/>
            <a:r>
              <a:rPr lang="fr-FR" dirty="0"/>
              <a:t>des </a:t>
            </a:r>
            <a:r>
              <a:rPr lang="fr-FR" b="1" dirty="0">
                <a:solidFill>
                  <a:srgbClr val="C00000"/>
                </a:solidFill>
              </a:rPr>
              <a:t>micro-organisme suspecté</a:t>
            </a:r>
            <a:r>
              <a:rPr lang="fr-FR" dirty="0"/>
              <a:t>: fonction de la porte d’entrée ou du contexte d’évolution de la maladie </a:t>
            </a:r>
          </a:p>
          <a:p>
            <a:pPr lvl="1"/>
            <a:r>
              <a:rPr lang="fr-FR" dirty="0"/>
              <a:t>de </a:t>
            </a:r>
            <a:r>
              <a:rPr lang="fr-FR" b="1" dirty="0">
                <a:solidFill>
                  <a:srgbClr val="C00000"/>
                </a:solidFill>
              </a:rPr>
              <a:t>l’épidémiologie de la résistance </a:t>
            </a:r>
            <a:r>
              <a:rPr lang="fr-FR" dirty="0">
                <a:solidFill>
                  <a:schemeClr val="tx1"/>
                </a:solidFill>
              </a:rPr>
              <a:t>(ou </a:t>
            </a:r>
            <a:r>
              <a:rPr lang="fr-FR" dirty="0"/>
              <a:t>écologie)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976A49DE-D79F-2843-9E3C-861A7B22C3D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633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7206BFA-044E-3544-9D5C-BD0E291B1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1656318"/>
          </a:xfrm>
        </p:spPr>
        <p:txBody>
          <a:bodyPr>
            <a:noAutofit/>
          </a:bodyPr>
          <a:lstStyle/>
          <a:p>
            <a:r>
              <a:rPr lang="fr-FR" sz="6000" b="1" dirty="0">
                <a:solidFill>
                  <a:srgbClr val="0919C0"/>
                </a:solidFill>
              </a:rPr>
              <a:t>2. Epidémiologie </a:t>
            </a:r>
            <a:r>
              <a:rPr lang="fr-FR" sz="6000" b="1" dirty="0" err="1">
                <a:solidFill>
                  <a:srgbClr val="0919C0"/>
                </a:solidFill>
              </a:rPr>
              <a:t>bacterienne</a:t>
            </a:r>
            <a:r>
              <a:rPr lang="fr-FR" sz="6000" b="1" dirty="0">
                <a:solidFill>
                  <a:srgbClr val="0919C0"/>
                </a:solidFill>
              </a:rPr>
              <a:t> </a:t>
            </a:r>
          </a:p>
        </p:txBody>
      </p:sp>
      <p:sp>
        <p:nvSpPr>
          <p:cNvPr id="7" name="Rectangle : avec coin rogné 6">
            <a:extLst>
              <a:ext uri="{FF2B5EF4-FFF2-40B4-BE49-F238E27FC236}">
                <a16:creationId xmlns:a16="http://schemas.microsoft.com/office/drawing/2014/main" xmlns="" id="{64A5368C-FFA5-AC49-99E8-5F16D662A59D}"/>
              </a:ext>
            </a:extLst>
          </p:cNvPr>
          <p:cNvSpPr/>
          <p:nvPr/>
        </p:nvSpPr>
        <p:spPr>
          <a:xfrm>
            <a:off x="952501" y="2688125"/>
            <a:ext cx="10515599" cy="2788047"/>
          </a:xfrm>
          <a:prstGeom prst="snip1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23" indent="-457223" algn="l">
              <a:buFont typeface="Courier New" panose="02070309020205020404" pitchFamily="49" charset="0"/>
              <a:buChar char="o"/>
            </a:pPr>
            <a:r>
              <a:rPr lang="fr-FR" sz="3200" dirty="0">
                <a:solidFill>
                  <a:srgbClr val="FFFFFF"/>
                </a:solidFill>
                <a:sym typeface="Helvetica Neue Medium"/>
              </a:rPr>
              <a:t>Staphylocoques doré (40%)</a:t>
            </a:r>
          </a:p>
          <a:p>
            <a:pPr marL="457223" indent="-457223" algn="l">
              <a:buFont typeface="Courier New" panose="02070309020205020404" pitchFamily="49" charset="0"/>
              <a:buChar char="o"/>
            </a:pPr>
            <a:r>
              <a:rPr lang="fr-FR" sz="32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Streptocoques oraux et </a:t>
            </a:r>
            <a:r>
              <a:rPr lang="fr-FR" sz="3200" dirty="0" err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bovis</a:t>
            </a:r>
            <a:r>
              <a:rPr lang="fr-FR" sz="32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 (40%)</a:t>
            </a:r>
          </a:p>
          <a:p>
            <a:pPr marL="457223" indent="-457223" algn="l">
              <a:buFont typeface="Courier New" panose="02070309020205020404" pitchFamily="49" charset="0"/>
              <a:buChar char="o"/>
            </a:pPr>
            <a:r>
              <a:rPr lang="fr-FR" sz="3200" dirty="0">
                <a:solidFill>
                  <a:srgbClr val="FFFFFF"/>
                </a:solidFill>
                <a:sym typeface="Helvetica Neue Medium"/>
              </a:rPr>
              <a:t>Entérocoques (10%)</a:t>
            </a:r>
            <a:endParaRPr lang="fr-FR" sz="320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  <a:p>
            <a:pPr marL="457223" indent="-457223" algn="l">
              <a:buFont typeface="Courier New" panose="02070309020205020404" pitchFamily="49" charset="0"/>
              <a:buChar char="o"/>
            </a:pPr>
            <a:r>
              <a:rPr lang="fr-FR" sz="32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Autres Streptococcus</a:t>
            </a:r>
          </a:p>
          <a:p>
            <a:pPr marL="457223" indent="-457223" algn="l">
              <a:buFont typeface="Courier New" panose="02070309020205020404" pitchFamily="49" charset="0"/>
              <a:buChar char="o"/>
            </a:pPr>
            <a:r>
              <a:rPr lang="fr-FR" sz="3200" dirty="0">
                <a:solidFill>
                  <a:srgbClr val="FFFFFF"/>
                </a:solidFill>
                <a:sym typeface="Helvetica Neue Medium"/>
              </a:rPr>
              <a:t>SCN (Prothèse sauf S. </a:t>
            </a:r>
            <a:r>
              <a:rPr lang="fr-FR" sz="3200" dirty="0" err="1">
                <a:solidFill>
                  <a:srgbClr val="FFFFFF"/>
                </a:solidFill>
                <a:sym typeface="Helvetica Neue Medium"/>
              </a:rPr>
              <a:t>lugdunensis</a:t>
            </a:r>
            <a:r>
              <a:rPr lang="fr-FR" sz="3200" dirty="0">
                <a:solidFill>
                  <a:srgbClr val="FFFFFF"/>
                </a:solidFill>
                <a:sym typeface="Helvetica Neue Medium"/>
              </a:rPr>
              <a:t>)</a:t>
            </a:r>
            <a:endParaRPr lang="fr-FR" sz="320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Rectangle : avec coin arrondi et coin rogné en haut 7">
            <a:extLst>
              <a:ext uri="{FF2B5EF4-FFF2-40B4-BE49-F238E27FC236}">
                <a16:creationId xmlns:a16="http://schemas.microsoft.com/office/drawing/2014/main" xmlns="" id="{F1E7D489-E8E4-D14C-A752-A20AB9A22A94}"/>
              </a:ext>
            </a:extLst>
          </p:cNvPr>
          <p:cNvSpPr/>
          <p:nvPr/>
        </p:nvSpPr>
        <p:spPr>
          <a:xfrm>
            <a:off x="952497" y="5485028"/>
            <a:ext cx="10515599" cy="1656318"/>
          </a:xfrm>
          <a:prstGeom prst="snipRoundRect">
            <a:avLst/>
          </a:prstGeom>
          <a:solidFill>
            <a:srgbClr val="FF850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fr-FR" sz="3200" i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HACEK </a:t>
            </a:r>
            <a:r>
              <a:rPr lang="fr-FR" sz="3200" i="1" dirty="0" err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haemophilus</a:t>
            </a:r>
            <a:r>
              <a:rPr lang="fr-FR" sz="3200" i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 </a:t>
            </a:r>
            <a:r>
              <a:rPr lang="fr-FR" sz="3200" i="1" dirty="0" err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species</a:t>
            </a:r>
            <a:r>
              <a:rPr lang="fr-FR" sz="3200" i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, </a:t>
            </a:r>
            <a:r>
              <a:rPr lang="fr-FR" sz="3200" i="1" dirty="0" err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aggregatibacter</a:t>
            </a:r>
            <a:r>
              <a:rPr lang="fr-FR" sz="3200" i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 [</a:t>
            </a:r>
            <a:r>
              <a:rPr lang="fr-FR" sz="3200" i="1" dirty="0" err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formerly</a:t>
            </a:r>
            <a:r>
              <a:rPr lang="fr-FR" sz="3200" i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 </a:t>
            </a:r>
            <a:r>
              <a:rPr lang="fr-FR" sz="3200" i="1" dirty="0" err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actinobacillus</a:t>
            </a:r>
            <a:r>
              <a:rPr lang="fr-FR" sz="3200" i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] </a:t>
            </a:r>
            <a:r>
              <a:rPr lang="fr-FR" sz="3200" i="1" dirty="0" err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species</a:t>
            </a:r>
            <a:r>
              <a:rPr lang="fr-FR" sz="3200" i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, </a:t>
            </a:r>
            <a:r>
              <a:rPr lang="fr-FR" sz="3200" i="1" dirty="0" err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cardiobacteri</a:t>
            </a:r>
            <a:r>
              <a:rPr lang="fr-FR" sz="3200" i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- </a:t>
            </a:r>
            <a:r>
              <a:rPr lang="fr-FR" sz="3200" i="1" dirty="0" err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um</a:t>
            </a:r>
            <a:r>
              <a:rPr lang="fr-FR" sz="3200" i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 </a:t>
            </a:r>
            <a:r>
              <a:rPr lang="fr-FR" sz="3200" i="1" dirty="0" err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species</a:t>
            </a:r>
            <a:r>
              <a:rPr lang="fr-FR" sz="3200" i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, </a:t>
            </a:r>
            <a:r>
              <a:rPr lang="fr-FR" sz="3200" i="1" dirty="0" err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Eikenella</a:t>
            </a:r>
            <a:r>
              <a:rPr lang="fr-FR" sz="3200" i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 </a:t>
            </a:r>
            <a:r>
              <a:rPr lang="fr-FR" sz="3200" i="1" dirty="0" err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corrodens</a:t>
            </a:r>
            <a:r>
              <a:rPr lang="fr-FR" sz="3200" i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, and </a:t>
            </a:r>
            <a:r>
              <a:rPr lang="fr-FR" sz="3200" i="1" dirty="0" err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kingella</a:t>
            </a:r>
            <a:r>
              <a:rPr lang="fr-FR" sz="3200" i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 </a:t>
            </a:r>
            <a:r>
              <a:rPr lang="fr-FR" sz="3200" i="1" dirty="0" err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spe</a:t>
            </a:r>
            <a:r>
              <a:rPr lang="fr-FR" sz="3200" i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- </a:t>
            </a:r>
            <a:r>
              <a:rPr lang="fr-FR" sz="3200" i="1" dirty="0" err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cies</a:t>
            </a:r>
            <a:endParaRPr lang="fr-FR" sz="3200" i="1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Rectangle : avec coin arrondi et coin rogné en haut 8">
            <a:extLst>
              <a:ext uri="{FF2B5EF4-FFF2-40B4-BE49-F238E27FC236}">
                <a16:creationId xmlns:a16="http://schemas.microsoft.com/office/drawing/2014/main" xmlns="" id="{8F340394-8595-454D-B442-E8DBC594AE40}"/>
              </a:ext>
            </a:extLst>
          </p:cNvPr>
          <p:cNvSpPr/>
          <p:nvPr/>
        </p:nvSpPr>
        <p:spPr>
          <a:xfrm>
            <a:off x="952497" y="7150203"/>
            <a:ext cx="10515599" cy="623808"/>
          </a:xfrm>
          <a:prstGeom prst="snipRoundRect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fr-FR" sz="3200" i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Fongiques </a:t>
            </a:r>
          </a:p>
        </p:txBody>
      </p:sp>
      <p:sp>
        <p:nvSpPr>
          <p:cNvPr id="10" name="Rectangle : avec coin arrondi et coin rogné en haut 9">
            <a:extLst>
              <a:ext uri="{FF2B5EF4-FFF2-40B4-BE49-F238E27FC236}">
                <a16:creationId xmlns:a16="http://schemas.microsoft.com/office/drawing/2014/main" xmlns="" id="{06AA5BB7-3AC9-B747-9D65-E49025BD6649}"/>
              </a:ext>
            </a:extLst>
          </p:cNvPr>
          <p:cNvSpPr/>
          <p:nvPr/>
        </p:nvSpPr>
        <p:spPr>
          <a:xfrm>
            <a:off x="952497" y="7794013"/>
            <a:ext cx="10515599" cy="623808"/>
          </a:xfrm>
          <a:prstGeom prst="snipRoundRect">
            <a:avLst/>
          </a:pr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fr-FR" sz="3200" i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EI à hémoculture négative  </a:t>
            </a:r>
          </a:p>
        </p:txBody>
      </p:sp>
      <p:sp>
        <p:nvSpPr>
          <p:cNvPr id="11" name="Rectangle avec flèche vers le bas 10">
            <a:extLst>
              <a:ext uri="{FF2B5EF4-FFF2-40B4-BE49-F238E27FC236}">
                <a16:creationId xmlns:a16="http://schemas.microsoft.com/office/drawing/2014/main" xmlns="" id="{4F804087-BEE8-474D-B4B3-B35736EE897F}"/>
              </a:ext>
            </a:extLst>
          </p:cNvPr>
          <p:cNvSpPr/>
          <p:nvPr/>
        </p:nvSpPr>
        <p:spPr>
          <a:xfrm rot="1494656">
            <a:off x="10224212" y="1977232"/>
            <a:ext cx="2487767" cy="911543"/>
          </a:xfrm>
          <a:prstGeom prst="downArrowCallout">
            <a:avLst>
              <a:gd name="adj1" fmla="val 50000"/>
              <a:gd name="adj2" fmla="val 19206"/>
              <a:gd name="adj3" fmla="val 25000"/>
              <a:gd name="adj4" fmla="val 64977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29"/>
            <a:r>
              <a:rPr lang="fr-FR" sz="32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80% des EI</a:t>
            </a:r>
          </a:p>
        </p:txBody>
      </p:sp>
      <p:sp>
        <p:nvSpPr>
          <p:cNvPr id="12" name="Rectangle avec flèche vers le bas 11">
            <a:extLst>
              <a:ext uri="{FF2B5EF4-FFF2-40B4-BE49-F238E27FC236}">
                <a16:creationId xmlns:a16="http://schemas.microsoft.com/office/drawing/2014/main" xmlns="" id="{8A293C31-BD6E-2E4E-8F85-FBBE47B8E21C}"/>
              </a:ext>
            </a:extLst>
          </p:cNvPr>
          <p:cNvSpPr/>
          <p:nvPr/>
        </p:nvSpPr>
        <p:spPr>
          <a:xfrm rot="5400000">
            <a:off x="10957944" y="6406262"/>
            <a:ext cx="2487767" cy="911543"/>
          </a:xfrm>
          <a:prstGeom prst="downArrowCallout">
            <a:avLst>
              <a:gd name="adj1" fmla="val 50000"/>
              <a:gd name="adj2" fmla="val 19206"/>
              <a:gd name="adj3" fmla="val 25000"/>
              <a:gd name="adj4" fmla="val 64977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29"/>
            <a:r>
              <a:rPr lang="fr-FR" sz="32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20% des EI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4CE723FC-4518-2D4F-BB2E-56BF2921FAE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7266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0" name="Capture d’écran 2021-10-20 à 15.43.33.png" descr="Capture d’écran 2021-10-20 à 15.43.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09" y="3505258"/>
            <a:ext cx="11099801" cy="4470285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61" name="Capture d’écran 2021-10-20 à 15.45.45.png" descr="Capture d’écran 2021-10-20 à 15.45.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41" y="198254"/>
            <a:ext cx="11411519" cy="3009338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Eur J Clin Microbiol Infect Dis , 2016"/>
          <p:cNvSpPr txBox="1"/>
          <p:nvPr/>
        </p:nvSpPr>
        <p:spPr>
          <a:xfrm>
            <a:off x="209850" y="9784754"/>
            <a:ext cx="540212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Eur J Clin Microbiol Infect Dis , 2016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B30678C7-0410-524D-92A9-4ED09CBF2E7A}"/>
              </a:ext>
            </a:extLst>
          </p:cNvPr>
          <p:cNvSpPr/>
          <p:nvPr/>
        </p:nvSpPr>
        <p:spPr>
          <a:xfrm>
            <a:off x="647700" y="6581305"/>
            <a:ext cx="11099801" cy="488077"/>
          </a:xfrm>
          <a:prstGeom prst="round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29"/>
            <a:endParaRPr lang="fr-FR" sz="2200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DCBC0B35-DD1B-B24C-8FF1-2A329E10F15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684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{B042C2CC-8FE0-0E42-B953-F6CD40868322}tf10001061</Template>
  <TotalTime>1715</TotalTime>
  <Words>795</Words>
  <Application>Microsoft Office PowerPoint</Application>
  <PresentationFormat>Personnalisé</PresentationFormat>
  <Paragraphs>144</Paragraphs>
  <Slides>27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5" baseType="lpstr">
      <vt:lpstr>Arial</vt:lpstr>
      <vt:lpstr>Courier New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Antibiothérapie probabiliste et résistance microbienne dans la prise en charge des endocardites </vt:lpstr>
      <vt:lpstr>Présentation PowerPoint</vt:lpstr>
      <vt:lpstr>Plan</vt:lpstr>
      <vt:lpstr>1. Introduction</vt:lpstr>
      <vt:lpstr>Empirical therapy </vt:lpstr>
      <vt:lpstr>Timing du traitement probabiliste </vt:lpstr>
      <vt:lpstr>Traitement probabiliste </vt:lpstr>
      <vt:lpstr>2. Epidémiologie bacterienne </vt:lpstr>
      <vt:lpstr>Présentation PowerPoint</vt:lpstr>
      <vt:lpstr>Présentation PowerPoint</vt:lpstr>
      <vt:lpstr>2. Epidemiologie de la resistance MRSA</vt:lpstr>
      <vt:lpstr>2. Epidemiologie de la resistance MRSA</vt:lpstr>
      <vt:lpstr>3. Protocoles therapeutiques</vt:lpstr>
      <vt:lpstr>3. Protocoles thérapeutiques</vt:lpstr>
      <vt:lpstr>Présentation PowerPoint</vt:lpstr>
      <vt:lpstr>En cas d’EI communautaire avec forte suspicion de Cocci Gram +</vt:lpstr>
      <vt:lpstr>Traitement probabiliste </vt:lpstr>
      <vt:lpstr>En cas de suspicion d’EI dans un contexte nosocomial ou sur prothèse</vt:lpstr>
      <vt:lpstr>Traitement probabiliste </vt:lpstr>
      <vt:lpstr>Traitement probabiliste </vt:lpstr>
      <vt:lpstr>4. Bons reflexes </vt:lpstr>
      <vt:lpstr>Bons reflexes </vt:lpstr>
      <vt:lpstr>Bons reflexes</vt:lpstr>
      <vt:lpstr>EI à hémoculture négative</vt:lpstr>
      <vt:lpstr>Bons reflexes </vt:lpstr>
      <vt:lpstr>Conclusion 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Antibiothérapie probabiliste et résistance microbienne dans la prise en charge des endocardites</dc:title>
  <dc:creator>BAKONE EVARISTE</dc:creator>
  <cp:lastModifiedBy>HP</cp:lastModifiedBy>
  <cp:revision>17</cp:revision>
  <dcterms:modified xsi:type="dcterms:W3CDTF">2021-10-27T09:53:07Z</dcterms:modified>
</cp:coreProperties>
</file>